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  <p:sldMasterId id="2147483693" r:id="rId3"/>
    <p:sldMasterId id="2147483695" r:id="rId4"/>
    <p:sldMasterId id="2147483765" r:id="rId5"/>
    <p:sldMasterId id="2147483768" r:id="rId6"/>
    <p:sldMasterId id="2147483771" r:id="rId7"/>
    <p:sldMasterId id="2147484022" r:id="rId8"/>
  </p:sldMasterIdLst>
  <p:notesMasterIdLst>
    <p:notesMasterId r:id="rId30"/>
  </p:notesMasterIdLst>
  <p:sldIdLst>
    <p:sldId id="310" r:id="rId9"/>
    <p:sldId id="311" r:id="rId10"/>
    <p:sldId id="268" r:id="rId11"/>
    <p:sldId id="269" r:id="rId12"/>
    <p:sldId id="271" r:id="rId13"/>
    <p:sldId id="273" r:id="rId14"/>
    <p:sldId id="275" r:id="rId15"/>
    <p:sldId id="295" r:id="rId16"/>
    <p:sldId id="277" r:id="rId17"/>
    <p:sldId id="279" r:id="rId18"/>
    <p:sldId id="264" r:id="rId19"/>
    <p:sldId id="293" r:id="rId20"/>
    <p:sldId id="303" r:id="rId21"/>
    <p:sldId id="301" r:id="rId22"/>
    <p:sldId id="307" r:id="rId23"/>
    <p:sldId id="308" r:id="rId24"/>
    <p:sldId id="306" r:id="rId25"/>
    <p:sldId id="312" r:id="rId26"/>
    <p:sldId id="309" r:id="rId27"/>
    <p:sldId id="305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FF"/>
    <a:srgbClr val="0033CC"/>
    <a:srgbClr val="003300"/>
    <a:srgbClr val="006600"/>
    <a:srgbClr val="0000CC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0" autoAdjust="0"/>
    <p:restoredTop sz="94660"/>
  </p:normalViewPr>
  <p:slideViewPr>
    <p:cSldViewPr>
      <p:cViewPr varScale="1">
        <p:scale>
          <a:sx n="62" d="100"/>
          <a:sy n="62" d="100"/>
        </p:scale>
        <p:origin x="12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FACFD7-3472-48EF-882A-00E19905948C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5143D5-7940-40CF-84F0-8FBEA01B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8B03757-B4FE-488E-9414-3CA583F07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19BCE95-C69E-4A4A-9400-026096631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F03A3FE-3F9B-4071-BACC-2BEFBF25B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9762FD-27BA-4245-90EF-A1568D7A05C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7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A028-D921-4039-8D72-19E81846F62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78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18CD-0476-42D2-9FF7-C7CAFC656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1612-0DB0-49C9-8851-14B1E0A24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A8E-02E8-4C11-8A04-083AA622C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B423-6A96-4FDD-AF54-35ED621BB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9CB-1420-4D2C-96A1-A05226B81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32CD-D72F-4AB5-B8B6-E5430F09050C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3AF-4FDB-4F80-BBBA-5303898C8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DF4C-B409-4431-B490-01F0270038E6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591F-BC6D-44C9-9192-8B9BAA28A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2084-90D3-4F88-8D7D-CA9D69436336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FBF0-BA9F-4D79-915F-2034A98F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C859-2375-4393-B601-42A09A75E5DF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233D-0D7D-46CC-B35B-571E011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3552-E803-415A-8785-A0D44BD16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46CC-0AEC-4BC1-B4ED-13DE03B14EB1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22E2-E3CD-431C-8568-3233B5C4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993B-4902-4F24-967A-60630B9AE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9CB-1420-4D2C-96A1-A05226B81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6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9023-E23C-4351-A911-1B75B844092C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D8F7-4235-4DD3-B868-898697D3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64BDE-99DF-494C-9BA5-CC43C31B28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9648-23D9-45BD-80EF-1F758299B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880F-A0BC-4F0A-90E9-2D1DB8E83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C6ED-B5E8-4C54-A18B-46CCC5DF1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E9AF-B79A-46A2-A16F-D18BDC722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67795-85B8-4284-8B61-AE8597873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F46F-F6FA-4FF1-AD7D-FE6C74A4D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3B01-1E7C-4AA3-88D9-939BEA837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507EB2-7C2E-46E3-96AD-79E29F8C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B1556-5628-4FD6-8DA7-4B8703E76378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F868E-7332-4F98-8CEE-864366DC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DCAA1-82BE-49D5-B4D9-BE8320933D7B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139C1-9B92-4CF3-BDDA-612BD19D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58001-81B2-474C-B7F0-32AE88F382AF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095F3-C9B3-40FB-A53C-54766F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6AE50C-FF2E-408B-93AB-424D1CD917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E0CFE5-153F-4FAF-A2A6-AAC959F3D347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FAB8CA2-AA04-4D54-9053-B275DBCE4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12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7BD9403-794B-472E-8B5B-DA3E2A97325B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D9C84F8-B115-4639-B3ED-F65B11D7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6E6889-3E0C-4008-8D28-6F3630BC59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.bin"/><Relationship Id="rId2" Type="http://schemas.openxmlformats.org/officeDocument/2006/relationships/image" Target="../media/image13.png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9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2.xml"/><Relationship Id="rId1" Type="http://schemas.openxmlformats.org/officeDocument/2006/relationships/audio" Target="file:///D:\My%20Documents\Luu\Thao%20gi&#182;ng%20m&#239;a%20xu&#169;n%2007\c.MP3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gif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B24FA1B-CDF7-43E3-A27E-CA526DA9D6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55864"/>
            <a:ext cx="7772400" cy="1101725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63495A-FD64-4E3B-9691-262E87447E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7" descr="fghfghgf">
            <a:extLst>
              <a:ext uri="{FF2B5EF4-FFF2-40B4-BE49-F238E27FC236}">
                <a16:creationId xmlns:a16="http://schemas.microsoft.com/office/drawing/2014/main" id="{9426B506-ECE0-49E3-85B3-DA5E6ECB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" y="857250"/>
            <a:ext cx="9093911" cy="52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A8B5A319-FFEA-4893-8E42-307A141C5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328738"/>
            <a:ext cx="7696200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6932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CHÀO MỪNG CÁC THẦY CÔ VỀ DỰ GIỜ</a:t>
            </a:r>
          </a:p>
        </p:txBody>
      </p:sp>
      <p:sp>
        <p:nvSpPr>
          <p:cNvPr id="3079" name="Text Box 8">
            <a:extLst>
              <a:ext uri="{FF2B5EF4-FFF2-40B4-BE49-F238E27FC236}">
                <a16:creationId xmlns:a16="http://schemas.microsoft.com/office/drawing/2014/main" id="{4BC88CD2-C918-427C-993C-76A12888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4" y="2944814"/>
            <a:ext cx="170110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9A3</a:t>
            </a:r>
          </a:p>
        </p:txBody>
      </p:sp>
      <p:pic>
        <p:nvPicPr>
          <p:cNvPr id="3080" name="Picture 9" descr="blumen-pflanzen042">
            <a:extLst>
              <a:ext uri="{FF2B5EF4-FFF2-40B4-BE49-F238E27FC236}">
                <a16:creationId xmlns:a16="http://schemas.microsoft.com/office/drawing/2014/main" id="{B83CC8CF-C7D6-46A2-8137-4D90F01DEA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2" y="4929189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men-pflanzen042">
            <a:extLst>
              <a:ext uri="{FF2B5EF4-FFF2-40B4-BE49-F238E27FC236}">
                <a16:creationId xmlns:a16="http://schemas.microsoft.com/office/drawing/2014/main" id="{CF468FBD-A1C0-4B15-99C9-FBEFD44E9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929189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38200" y="3810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2.Tứ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PQRH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8611" name="Group 22"/>
          <p:cNvGrpSpPr>
            <a:grpSpLocks/>
          </p:cNvGrpSpPr>
          <p:nvPr/>
        </p:nvGrpSpPr>
        <p:grpSpPr bwMode="auto">
          <a:xfrm>
            <a:off x="1676400" y="1878013"/>
            <a:ext cx="4876800" cy="2493304"/>
            <a:chOff x="3600" y="2136"/>
            <a:chExt cx="1920" cy="1429"/>
          </a:xfrm>
        </p:grpSpPr>
        <p:grpSp>
          <p:nvGrpSpPr>
            <p:cNvPr id="68613" name="Group 23"/>
            <p:cNvGrpSpPr>
              <a:grpSpLocks/>
            </p:cNvGrpSpPr>
            <p:nvPr/>
          </p:nvGrpSpPr>
          <p:grpSpPr bwMode="auto">
            <a:xfrm>
              <a:off x="3696" y="2304"/>
              <a:ext cx="1824" cy="1006"/>
              <a:chOff x="3696" y="2304"/>
              <a:chExt cx="1824" cy="1006"/>
            </a:xfrm>
          </p:grpSpPr>
          <p:pic>
            <p:nvPicPr>
              <p:cNvPr id="68618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96" y="2304"/>
                <a:ext cx="1824" cy="1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8619" name="Arc 25"/>
              <p:cNvSpPr>
                <a:spLocks/>
              </p:cNvSpPr>
              <p:nvPr/>
            </p:nvSpPr>
            <p:spPr bwMode="auto">
              <a:xfrm>
                <a:off x="3783" y="313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620" name="Arc 26"/>
              <p:cNvSpPr>
                <a:spLocks/>
              </p:cNvSpPr>
              <p:nvPr/>
            </p:nvSpPr>
            <p:spPr bwMode="auto">
              <a:xfrm rot="5400000">
                <a:off x="4815" y="25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614" name="Text Box 27"/>
            <p:cNvSpPr txBox="1">
              <a:spLocks noChangeArrowheads="1"/>
            </p:cNvSpPr>
            <p:nvPr/>
          </p:nvSpPr>
          <p:spPr bwMode="auto">
            <a:xfrm>
              <a:off x="3600" y="3265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8615" name="Text Box 28"/>
            <p:cNvSpPr txBox="1">
              <a:spLocks noChangeArrowheads="1"/>
            </p:cNvSpPr>
            <p:nvPr/>
          </p:nvSpPr>
          <p:spPr bwMode="auto">
            <a:xfrm>
              <a:off x="3936" y="213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8616" name="Text Box 29"/>
            <p:cNvSpPr txBox="1">
              <a:spLocks noChangeArrowheads="1"/>
            </p:cNvSpPr>
            <p:nvPr/>
          </p:nvSpPr>
          <p:spPr bwMode="auto">
            <a:xfrm>
              <a:off x="4704" y="225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68617" name="Text Box 30"/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R</a:t>
              </a:r>
            </a:p>
          </p:txBody>
        </p:sp>
      </p:grpSp>
      <p:sp>
        <p:nvSpPr>
          <p:cNvPr id="67588" name="Rectangle 12"/>
          <p:cNvSpPr>
            <a:spLocks noChangeArrowheads="1"/>
          </p:cNvSpPr>
          <p:nvPr/>
        </p:nvSpPr>
        <p:spPr bwMode="auto">
          <a:xfrm>
            <a:off x="1676400" y="4864100"/>
            <a:ext cx="7072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PQRH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RQx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= PHR do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PHR + PQR = 180</a:t>
            </a:r>
            <a:r>
              <a:rPr lang="en-US" alt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HPQR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676400" y="1905000"/>
            <a:ext cx="4876800" cy="2493304"/>
            <a:chOff x="3600" y="2136"/>
            <a:chExt cx="1920" cy="1429"/>
          </a:xfrm>
        </p:grpSpPr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3696" y="2304"/>
              <a:ext cx="1824" cy="1006"/>
              <a:chOff x="3696" y="2304"/>
              <a:chExt cx="1824" cy="1006"/>
            </a:xfrm>
          </p:grpSpPr>
          <p:pic>
            <p:nvPicPr>
              <p:cNvPr id="19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96" y="2304"/>
                <a:ext cx="1824" cy="1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Arc 25"/>
              <p:cNvSpPr>
                <a:spLocks/>
              </p:cNvSpPr>
              <p:nvPr/>
            </p:nvSpPr>
            <p:spPr bwMode="auto">
              <a:xfrm>
                <a:off x="3783" y="313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26"/>
              <p:cNvSpPr>
                <a:spLocks/>
              </p:cNvSpPr>
              <p:nvPr/>
            </p:nvSpPr>
            <p:spPr bwMode="auto">
              <a:xfrm rot="5400000">
                <a:off x="4815" y="25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600" y="3265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936" y="213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704" y="225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95" name="Group 1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6596010"/>
              </p:ext>
            </p:extLst>
          </p:nvPr>
        </p:nvGraphicFramePr>
        <p:xfrm>
          <a:off x="250825" y="1336675"/>
          <a:ext cx="8588375" cy="5292725"/>
        </p:xfrm>
        <a:graphic>
          <a:graphicData uri="http://schemas.openxmlformats.org/drawingml/2006/table">
            <a:tbl>
              <a:tblPr/>
              <a:tblGrid>
                <a:gridCol w="15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Hình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Hình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.Vn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76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664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46337"/>
            <a:ext cx="150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5" name="Picture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2555875"/>
            <a:ext cx="155257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6" name="Picture 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432050"/>
            <a:ext cx="15668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7" name="Picture 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713037"/>
            <a:ext cx="18764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8" name="Picture 1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0900" y="2446337"/>
            <a:ext cx="1597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9669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82690"/>
              </p:ext>
            </p:extLst>
          </p:nvPr>
        </p:nvGraphicFramePr>
        <p:xfrm>
          <a:off x="576263" y="2994025"/>
          <a:ext cx="38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28600" progId="Equation.DSMT4">
                  <p:embed/>
                </p:oleObj>
              </mc:Choice>
              <mc:Fallback>
                <p:oleObj name="Equation" r:id="rId7" imgW="381000" imgH="22860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994025"/>
                        <a:ext cx="381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70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69447"/>
              </p:ext>
            </p:extLst>
          </p:nvPr>
        </p:nvGraphicFramePr>
        <p:xfrm>
          <a:off x="1152525" y="2851150"/>
          <a:ext cx="29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73" imgH="228501" progId="Equation.DSMT4">
                  <p:embed/>
                </p:oleObj>
              </mc:Choice>
              <mc:Fallback>
                <p:oleObj name="Equation" r:id="rId9" imgW="291973" imgH="228501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851150"/>
                        <a:ext cx="292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991" name="Group 175"/>
          <p:cNvGrpSpPr>
            <a:grpSpLocks/>
          </p:cNvGrpSpPr>
          <p:nvPr/>
        </p:nvGrpSpPr>
        <p:grpSpPr bwMode="auto">
          <a:xfrm>
            <a:off x="622300" y="5532442"/>
            <a:ext cx="3644900" cy="461963"/>
            <a:chOff x="240" y="2832"/>
            <a:chExt cx="2296" cy="291"/>
          </a:xfrm>
        </p:grpSpPr>
        <p:sp>
          <p:nvSpPr>
            <p:cNvPr id="69678" name="Text Box 134"/>
            <p:cNvSpPr txBox="1">
              <a:spLocks noChangeArrowheads="1"/>
            </p:cNvSpPr>
            <p:nvPr/>
          </p:nvSpPr>
          <p:spPr bwMode="auto">
            <a:xfrm>
              <a:off x="240" y="2832"/>
              <a:ext cx="18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hai góc đối bằng</a:t>
              </a:r>
            </a:p>
          </p:txBody>
        </p:sp>
        <p:graphicFrame>
          <p:nvGraphicFramePr>
            <p:cNvPr id="69679" name="Object 135"/>
            <p:cNvGraphicFramePr>
              <a:graphicFrameLocks noChangeAspect="1"/>
            </p:cNvGraphicFramePr>
            <p:nvPr/>
          </p:nvGraphicFramePr>
          <p:xfrm>
            <a:off x="2208" y="2880"/>
            <a:ext cx="32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474" imgH="304668" progId="Equation.DSMT4">
                    <p:embed/>
                  </p:oleObj>
                </mc:Choice>
                <mc:Fallback>
                  <p:oleObj name="Equation" r:id="rId11" imgW="520474" imgH="304668" progId="Equation.DSMT4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880"/>
                          <a:ext cx="328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971" name="Text Box 155"/>
          <p:cNvSpPr txBox="1">
            <a:spLocks noChangeArrowheads="1"/>
          </p:cNvSpPr>
          <p:nvPr/>
        </p:nvSpPr>
        <p:spPr bwMode="auto">
          <a:xfrm>
            <a:off x="5257801" y="4365625"/>
            <a:ext cx="373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</a:p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3" name="Text Box 159"/>
          <p:cNvSpPr txBox="1">
            <a:spLocks noChangeArrowheads="1"/>
          </p:cNvSpPr>
          <p:nvPr/>
        </p:nvSpPr>
        <p:spPr bwMode="auto">
          <a:xfrm>
            <a:off x="381001" y="228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3.Trong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996" name="Text Box 180"/>
          <p:cNvSpPr txBox="1">
            <a:spLocks noChangeArrowheads="1"/>
          </p:cNvSpPr>
          <p:nvPr/>
        </p:nvSpPr>
        <p:spPr bwMode="auto">
          <a:xfrm>
            <a:off x="5438801" y="5548312"/>
            <a:ext cx="3244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C, D cùng thuộc 1 </a:t>
            </a:r>
          </a:p>
          <a:p>
            <a:pPr algn="ctr"/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</a:p>
        </p:txBody>
      </p:sp>
      <p:graphicFrame>
        <p:nvGraphicFramePr>
          <p:cNvPr id="34997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33411"/>
              </p:ext>
            </p:extLst>
          </p:nvPr>
        </p:nvGraphicFramePr>
        <p:xfrm>
          <a:off x="304800" y="4618037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22400" imgH="444500" progId="Equation.DSMT4">
                  <p:embed/>
                </p:oleObj>
              </mc:Choice>
              <mc:Fallback>
                <p:oleObj name="Equation" r:id="rId13" imgW="1422400" imgH="44450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18037"/>
                        <a:ext cx="142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02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137196"/>
              </p:ext>
            </p:extLst>
          </p:nvPr>
        </p:nvGraphicFramePr>
        <p:xfrm>
          <a:off x="1905000" y="4618037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22400" imgH="444500" progId="Equation.DSMT4">
                  <p:embed/>
                </p:oleObj>
              </mc:Choice>
              <mc:Fallback>
                <p:oleObj name="Equation" r:id="rId15" imgW="1422400" imgH="444500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18037"/>
                        <a:ext cx="142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03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11967"/>
              </p:ext>
            </p:extLst>
          </p:nvPr>
        </p:nvGraphicFramePr>
        <p:xfrm>
          <a:off x="3581400" y="4541837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73200" imgH="457200" progId="Equation.DSMT4">
                  <p:embed/>
                </p:oleObj>
              </mc:Choice>
              <mc:Fallback>
                <p:oleObj name="Equation" r:id="rId17" imgW="1473200" imgH="45720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41837"/>
                        <a:ext cx="147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71" grpId="0"/>
      <p:bldP spid="349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330200" y="174667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 TỨ GIÁC NỘI TIẾP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60926" y="1228802"/>
            <a:ext cx="613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28600" y="2815229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207818" y="4247591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228600" y="5407025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020" y="678574"/>
            <a:ext cx="1752600" cy="149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400799" y="2219507"/>
            <a:ext cx="2514600" cy="1733505"/>
            <a:chOff x="3600" y="2132"/>
            <a:chExt cx="1920" cy="1544"/>
          </a:xfrm>
        </p:grpSpPr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3696" y="2304"/>
              <a:ext cx="1824" cy="1120"/>
              <a:chOff x="3696" y="2304"/>
              <a:chExt cx="1824" cy="1120"/>
            </a:xfrm>
          </p:grpSpPr>
          <p:pic>
            <p:nvPicPr>
              <p:cNvPr id="16" name="Picture 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96" y="2304"/>
                <a:ext cx="1824" cy="1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Arc 25"/>
              <p:cNvSpPr>
                <a:spLocks/>
              </p:cNvSpPr>
              <p:nvPr/>
            </p:nvSpPr>
            <p:spPr bwMode="auto">
              <a:xfrm>
                <a:off x="3820" y="3234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c 26"/>
              <p:cNvSpPr>
                <a:spLocks/>
              </p:cNvSpPr>
              <p:nvPr/>
            </p:nvSpPr>
            <p:spPr bwMode="auto">
              <a:xfrm rot="5400000">
                <a:off x="4815" y="25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3600" y="3265"/>
              <a:ext cx="24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936" y="2136"/>
              <a:ext cx="24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647" y="2132"/>
              <a:ext cx="24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R</a:t>
              </a:r>
            </a:p>
          </p:txBody>
        </p:sp>
      </p:grpSp>
      <p:pic>
        <p:nvPicPr>
          <p:cNvPr id="20" name="Picture 1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9937" y="5329607"/>
            <a:ext cx="1631193" cy="13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7963" y="3905436"/>
            <a:ext cx="150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88605"/>
              </p:ext>
            </p:extLst>
          </p:nvPr>
        </p:nvGraphicFramePr>
        <p:xfrm>
          <a:off x="5800854" y="4492704"/>
          <a:ext cx="38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28600" progId="Equation.DSMT4">
                  <p:embed/>
                </p:oleObj>
              </mc:Choice>
              <mc:Fallback>
                <p:oleObj name="Equation" r:id="rId7" imgW="381000" imgH="228600" progId="Equation.DSMT4">
                  <p:embed/>
                  <p:pic>
                    <p:nvPicPr>
                      <p:cNvPr id="69669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854" y="4492704"/>
                        <a:ext cx="381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40043"/>
              </p:ext>
            </p:extLst>
          </p:nvPr>
        </p:nvGraphicFramePr>
        <p:xfrm>
          <a:off x="6377116" y="4349829"/>
          <a:ext cx="29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73" imgH="228501" progId="Equation.DSMT4">
                  <p:embed/>
                </p:oleObj>
              </mc:Choice>
              <mc:Fallback>
                <p:oleObj name="Equation" r:id="rId9" imgW="291973" imgH="228501" progId="Equation.DSMT4">
                  <p:embed/>
                  <p:pic>
                    <p:nvPicPr>
                      <p:cNvPr id="6967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116" y="4349829"/>
                        <a:ext cx="292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41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98097"/>
      </p:ext>
    </p:extLst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1"/>
            <a:ext cx="8686800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Cho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(AB&lt;AC)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(O;R).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AD, BE, CF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BFHD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F, E,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amera.wav"/>
          </p:stSnd>
        </p:sndAc>
      </p:transition>
    </mc:Choice>
    <mc:Fallback xmlns="">
      <p:transition>
        <p:sndAc>
          <p:stSnd>
            <p:snd r:embed="rId3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600779"/>
      </p:ext>
    </p:extLst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MN//EF.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AD; AO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(O;R)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K.</a:t>
            </a:r>
          </a:p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64" y="37338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AB.AC = 2R.AD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DC.DB = DH.DA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AF.AB = AE.AC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BHCK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FC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EFD.  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0040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MN//EF.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AD; AO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(O;R)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8956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AB.AC = 2R.AD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DC.DB = DH.DA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AF.AB = AE.AC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BHCK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FC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EFD.  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3506"/>
      </p:ext>
    </p:extLst>
  </p:cSld>
  <p:clrMapOvr>
    <a:masterClrMapping/>
  </p:clrMapOvr>
  <p:transition spd="slow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042641"/>
      </p:ext>
    </p:extLst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64550-C215-E674-D674-B1336288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" y="814336"/>
            <a:ext cx="9115603" cy="516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D5D37-342E-F1C2-6DA4-F0DE6FB849AC}"/>
              </a:ext>
            </a:extLst>
          </p:cNvPr>
          <p:cNvSpPr/>
          <p:nvPr/>
        </p:nvSpPr>
        <p:spPr>
          <a:xfrm>
            <a:off x="501982" y="2301918"/>
            <a:ext cx="7354957" cy="669041"/>
          </a:xfrm>
          <a:prstGeom prst="rect">
            <a:avLst/>
          </a:prstGeom>
          <a:noFill/>
        </p:spPr>
        <p:txBody>
          <a:bodyPr wrap="square" lIns="79513" tIns="39757" rIns="79513" bIns="3975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26" b="1" noProof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-089" pitchFamily="34" charset="0"/>
              </a:rPr>
              <a:t>Khởi động</a:t>
            </a:r>
            <a:endParaRPr lang="en-US" sz="3826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3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651164" y="228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618" y="697192"/>
            <a:ext cx="8271164" cy="522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Làm thêm các bài tập 59, 60/87 SGK.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định nghĩa, soạn ?1 vẽ hình 49 trang 90 SGK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AB.AC = 2R.AD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DC.DB = DH.DA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minh: AF.AB = AE.AC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BHCK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278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2743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THẦY CÔ VÀ CÁC CON LỚP 9A3!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0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2673" y="3629051"/>
            <a:ext cx="2362200" cy="1581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Sun 12"/>
          <p:cNvSpPr>
            <a:spLocks noChangeArrowheads="1"/>
          </p:cNvSpPr>
          <p:nvPr/>
        </p:nvSpPr>
        <p:spPr bwMode="auto">
          <a:xfrm>
            <a:off x="342900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7" name="Sun 13"/>
          <p:cNvSpPr>
            <a:spLocks noChangeArrowheads="1"/>
          </p:cNvSpPr>
          <p:nvPr/>
        </p:nvSpPr>
        <p:spPr bwMode="auto">
          <a:xfrm>
            <a:off x="396875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8" name="Sun 14"/>
          <p:cNvSpPr>
            <a:spLocks noChangeArrowheads="1"/>
          </p:cNvSpPr>
          <p:nvPr/>
        </p:nvSpPr>
        <p:spPr bwMode="auto">
          <a:xfrm>
            <a:off x="396875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9" name="Sun 16"/>
          <p:cNvSpPr>
            <a:spLocks noChangeArrowheads="1"/>
          </p:cNvSpPr>
          <p:nvPr/>
        </p:nvSpPr>
        <p:spPr bwMode="auto">
          <a:xfrm>
            <a:off x="8112125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0" name="Sun 17"/>
          <p:cNvSpPr>
            <a:spLocks noChangeArrowheads="1"/>
          </p:cNvSpPr>
          <p:nvPr/>
        </p:nvSpPr>
        <p:spPr bwMode="auto">
          <a:xfrm>
            <a:off x="8166100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1" name="Sun 18"/>
          <p:cNvSpPr>
            <a:spLocks noChangeArrowheads="1"/>
          </p:cNvSpPr>
          <p:nvPr/>
        </p:nvSpPr>
        <p:spPr bwMode="auto">
          <a:xfrm>
            <a:off x="8166100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152400" y="1973263"/>
            <a:ext cx="762000" cy="69056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52400" y="2663825"/>
            <a:ext cx="762000" cy="688975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7921625" y="2586038"/>
            <a:ext cx="762000" cy="688975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7924800" y="1900238"/>
            <a:ext cx="762000" cy="688975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53400" y="6096000"/>
            <a:ext cx="9906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42925" y="-3175"/>
            <a:ext cx="8305800" cy="93450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9408" name="Text Box 20"/>
          <p:cNvSpPr txBox="1">
            <a:spLocks noChangeArrowheads="1"/>
          </p:cNvSpPr>
          <p:nvPr/>
        </p:nvSpPr>
        <p:spPr bwMode="auto">
          <a:xfrm>
            <a:off x="5403273" y="3476651"/>
            <a:ext cx="2209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Text Box 21"/>
          <p:cNvSpPr txBox="1">
            <a:spLocks noChangeArrowheads="1"/>
          </p:cNvSpPr>
          <p:nvPr/>
        </p:nvSpPr>
        <p:spPr bwMode="auto">
          <a:xfrm>
            <a:off x="5784273" y="3629051"/>
            <a:ext cx="21336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>
            <a:off x="1821873" y="3159151"/>
            <a:ext cx="2590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03" y="1235967"/>
            <a:ext cx="6816297" cy="4326634"/>
          </a:xfrm>
          <a:prstGeom prst="rect">
            <a:avLst/>
          </a:prstGeom>
        </p:spPr>
      </p:pic>
      <p:sp>
        <p:nvSpPr>
          <p:cNvPr id="16" name="Text Box 6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18478" y="3342193"/>
            <a:ext cx="3156749" cy="2015936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1821873" y="2105051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2" y="1344199"/>
            <a:ext cx="3685600" cy="20159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6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731757" y="1326257"/>
            <a:ext cx="3061285" cy="20159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6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2" y="3360135"/>
            <a:ext cx="3725142" cy="201593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914400" y="2657475"/>
            <a:ext cx="381000" cy="3905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430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1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2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33" name="Picture 9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Text Box 23"/>
          <p:cNvSpPr txBox="1">
            <a:spLocks noChangeArrowheads="1"/>
          </p:cNvSpPr>
          <p:nvPr/>
        </p:nvSpPr>
        <p:spPr bwMode="auto">
          <a:xfrm>
            <a:off x="685800" y="685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altLang="en-US" sz="24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altLang="en-US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 giác ABCD nội tiếp đường tròn nếu:</a:t>
            </a:r>
          </a:p>
        </p:txBody>
      </p: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914400" y="1981200"/>
            <a:ext cx="4191000" cy="457200"/>
            <a:chOff x="576" y="1296"/>
            <a:chExt cx="2640" cy="288"/>
          </a:xfrm>
        </p:grpSpPr>
        <p:sp>
          <p:nvSpPr>
            <p:cNvPr id="60458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9" name="Group 26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60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61" name="Text Box 28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A.  A + D = 180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436" name="Group 29"/>
          <p:cNvGrpSpPr>
            <a:grpSpLocks/>
          </p:cNvGrpSpPr>
          <p:nvPr/>
        </p:nvGrpSpPr>
        <p:grpSpPr bwMode="auto">
          <a:xfrm>
            <a:off x="914400" y="2590800"/>
            <a:ext cx="2514600" cy="461963"/>
            <a:chOff x="576" y="1296"/>
            <a:chExt cx="1584" cy="291"/>
          </a:xfrm>
        </p:grpSpPr>
        <p:sp>
          <p:nvSpPr>
            <p:cNvPr id="60454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5" name="Group 31"/>
            <p:cNvGrpSpPr>
              <a:grpSpLocks/>
            </p:cNvGrpSpPr>
            <p:nvPr/>
          </p:nvGrpSpPr>
          <p:grpSpPr bwMode="auto">
            <a:xfrm>
              <a:off x="576" y="1296"/>
              <a:ext cx="1584" cy="291"/>
              <a:chOff x="720" y="1776"/>
              <a:chExt cx="1584" cy="291"/>
            </a:xfrm>
          </p:grpSpPr>
          <p:sp>
            <p:nvSpPr>
              <p:cNvPr id="60456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57" name="Text Box 33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158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B.  A + C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914400" y="3276600"/>
            <a:ext cx="4191000" cy="457200"/>
            <a:chOff x="576" y="1296"/>
            <a:chExt cx="2640" cy="288"/>
          </a:xfrm>
        </p:grpSpPr>
        <p:sp>
          <p:nvSpPr>
            <p:cNvPr id="60450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51" name="Group 36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52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53" name="Text Box 38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C.  A + B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3527" name="Group 39"/>
          <p:cNvGrpSpPr>
            <a:grpSpLocks/>
          </p:cNvGrpSpPr>
          <p:nvPr/>
        </p:nvGrpSpPr>
        <p:grpSpPr bwMode="auto">
          <a:xfrm>
            <a:off x="914400" y="3962400"/>
            <a:ext cx="4191000" cy="457200"/>
            <a:chOff x="576" y="1296"/>
            <a:chExt cx="2640" cy="288"/>
          </a:xfrm>
        </p:grpSpPr>
        <p:sp>
          <p:nvSpPr>
            <p:cNvPr id="60446" name="Freeform 30"/>
            <p:cNvSpPr>
              <a:spLocks/>
            </p:cNvSpPr>
            <p:nvPr/>
          </p:nvSpPr>
          <p:spPr bwMode="auto">
            <a:xfrm>
              <a:off x="1275" y="1305"/>
              <a:ext cx="96" cy="48"/>
            </a:xfrm>
            <a:custGeom>
              <a:avLst/>
              <a:gdLst>
                <a:gd name="T0" fmla="*/ 0 w 168"/>
                <a:gd name="T1" fmla="*/ 3269412 h 108"/>
                <a:gd name="T2" fmla="*/ 42723175 w 168"/>
                <a:gd name="T3" fmla="*/ 0 h 108"/>
                <a:gd name="T4" fmla="*/ 42723175 w 168"/>
                <a:gd name="T5" fmla="*/ 3269412 h 108"/>
                <a:gd name="T6" fmla="*/ 0 60000 65536"/>
                <a:gd name="T7" fmla="*/ 0 60000 65536"/>
                <a:gd name="T8" fmla="*/ 0 60000 65536"/>
                <a:gd name="T9" fmla="*/ 0 w 168"/>
                <a:gd name="T10" fmla="*/ 0 h 108"/>
                <a:gd name="T11" fmla="*/ 168 w 1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08">
                  <a:moveTo>
                    <a:pt x="0" y="84"/>
                  </a:moveTo>
                  <a:cubicBezTo>
                    <a:pt x="29" y="55"/>
                    <a:pt x="48" y="18"/>
                    <a:pt x="84" y="0"/>
                  </a:cubicBezTo>
                  <a:lnTo>
                    <a:pt x="168" y="1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0447" name="Group 41"/>
            <p:cNvGrpSpPr>
              <a:grpSpLocks/>
            </p:cNvGrpSpPr>
            <p:nvPr/>
          </p:nvGrpSpPr>
          <p:grpSpPr bwMode="auto">
            <a:xfrm>
              <a:off x="576" y="1296"/>
              <a:ext cx="2640" cy="288"/>
              <a:chOff x="720" y="1776"/>
              <a:chExt cx="2640" cy="288"/>
            </a:xfrm>
          </p:grpSpPr>
          <p:sp>
            <p:nvSpPr>
              <p:cNvPr id="60448" name="Freeform 30"/>
              <p:cNvSpPr>
                <a:spLocks/>
              </p:cNvSpPr>
              <p:nvPr/>
            </p:nvSpPr>
            <p:spPr bwMode="auto">
              <a:xfrm>
                <a:off x="1077" y="1794"/>
                <a:ext cx="96" cy="48"/>
              </a:xfrm>
              <a:custGeom>
                <a:avLst/>
                <a:gdLst>
                  <a:gd name="T0" fmla="*/ 0 w 168"/>
                  <a:gd name="T1" fmla="*/ 3269412 h 108"/>
                  <a:gd name="T2" fmla="*/ 42723175 w 168"/>
                  <a:gd name="T3" fmla="*/ 0 h 108"/>
                  <a:gd name="T4" fmla="*/ 42723175 w 168"/>
                  <a:gd name="T5" fmla="*/ 3269412 h 108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08"/>
                  <a:gd name="T11" fmla="*/ 168 w 168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08">
                    <a:moveTo>
                      <a:pt x="0" y="84"/>
                    </a:moveTo>
                    <a:cubicBezTo>
                      <a:pt x="29" y="55"/>
                      <a:pt x="48" y="18"/>
                      <a:pt x="84" y="0"/>
                    </a:cubicBezTo>
                    <a:lnTo>
                      <a:pt x="168" y="10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0449" name="Text Box 43"/>
              <p:cNvSpPr txBox="1">
                <a:spLocks noChangeArrowheads="1"/>
              </p:cNvSpPr>
              <p:nvPr/>
            </p:nvSpPr>
            <p:spPr bwMode="auto">
              <a:xfrm>
                <a:off x="720" y="1776"/>
                <a:ext cx="26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D.  B + C  = 180</a:t>
                </a:r>
                <a:r>
                  <a:rPr lang="en-US" altLang="en-US" sz="2400" b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Action Button: Home 3">
            <a:hlinkClick r:id="rId6" action="ppaction://hlinksldjump" highlightClick="1"/>
          </p:cNvPr>
          <p:cNvSpPr/>
          <p:nvPr/>
        </p:nvSpPr>
        <p:spPr>
          <a:xfrm>
            <a:off x="81534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494088" y="2590800"/>
            <a:ext cx="2438400" cy="77628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B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838200" y="3479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454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5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6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7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Text Box 23"/>
          <p:cNvSpPr txBox="1">
            <a:spLocks noChangeArrowheads="1"/>
          </p:cNvSpPr>
          <p:nvPr/>
        </p:nvSpPr>
        <p:spPr bwMode="auto">
          <a:xfrm>
            <a:off x="0" y="838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 nào sau đây không phải tứ giác nội tiếp?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838200" y="213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Hình thang cân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838200" y="284956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Hình chữ nhật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838200" y="4114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Hình vuông</a:t>
            </a: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146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Hình bình hành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429000" y="3414713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6875" y="3324225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78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9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0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81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381000" y="609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381000" y="213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81000" y="2667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6248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Trung điểm của AD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81000" y="3886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62493" name="Picture 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7338" y="838200"/>
            <a:ext cx="26844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505200" y="3351213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5638800" y="5867400"/>
            <a:ext cx="577850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631825"/>
            <a:ext cx="8229600" cy="114300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33600"/>
            <a:ext cx="284797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2338" y="2085975"/>
            <a:ext cx="25352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209800"/>
            <a:ext cx="2667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12750" y="5334000"/>
            <a:ext cx="4989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ABCD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tứ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giác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elicitsh71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2362200" y="2974975"/>
            <a:ext cx="487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371600" y="3810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1143000" y="5016500"/>
            <a:ext cx="7605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OM=ON=OP=OQ do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M,N,P,Q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(O) </a:t>
            </a: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99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A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916</Words>
  <Application>Microsoft Office PowerPoint</Application>
  <PresentationFormat>On-screen Show (4:3)</PresentationFormat>
  <Paragraphs>164</Paragraphs>
  <Slides>21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.VnArial</vt:lpstr>
      <vt:lpstr>.VnAristote</vt:lpstr>
      <vt:lpstr>Arial</vt:lpstr>
      <vt:lpstr>Calibri</vt:lpstr>
      <vt:lpstr>HP-089</vt:lpstr>
      <vt:lpstr>Times New Roman</vt:lpstr>
      <vt:lpstr>Default Design</vt:lpstr>
      <vt:lpstr>5_Office Theme</vt:lpstr>
      <vt:lpstr>7_Office Theme</vt:lpstr>
      <vt:lpstr>2_Office Theme</vt:lpstr>
      <vt:lpstr>1_Default Design</vt:lpstr>
      <vt:lpstr>2_Default Design</vt:lpstr>
      <vt:lpstr>3_Default Design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&amp; ĐÀO TẠO THOẠI SƠN HỘI THI GIÁO VIÊN GIỎI NĂM HỌC : 2010 - 2011</dc:title>
  <dc:creator>Smart</dc:creator>
  <cp:lastModifiedBy>nhung mai</cp:lastModifiedBy>
  <cp:revision>123</cp:revision>
  <dcterms:created xsi:type="dcterms:W3CDTF">2004-12-20T20:07:26Z</dcterms:created>
  <dcterms:modified xsi:type="dcterms:W3CDTF">2023-03-13T13:20:12Z</dcterms:modified>
</cp:coreProperties>
</file>